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9" r:id="rId5"/>
    <p:sldId id="268" r:id="rId6"/>
    <p:sldId id="267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91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81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43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018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5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69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53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99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83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54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83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F6C3D-82DA-4B3C-976F-60F8ED63C3D8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D6736-CFE7-4B62-BE75-5ECA6BE1A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3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CIOT Drafting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Rapporteur: Puneet </a:t>
            </a:r>
            <a:r>
              <a:rPr lang="en-US" dirty="0" smtClean="0"/>
              <a:t>Jain</a:t>
            </a:r>
          </a:p>
          <a:p>
            <a:r>
              <a:rPr lang="en-US" dirty="0" smtClean="0"/>
              <a:t>11/16/2015, 6:00 – 7:30 PM PST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556695" y="148797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S2-15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4275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811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CIoT 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Attach</a:t>
            </a:r>
          </a:p>
          <a:p>
            <a:r>
              <a:rPr lang="en-US" dirty="0"/>
              <a:t>Documentation Approach </a:t>
            </a:r>
          </a:p>
          <a:p>
            <a:r>
              <a:rPr lang="en-US" dirty="0" smtClean="0"/>
              <a:t>Switch between CP and UP mode</a:t>
            </a:r>
          </a:p>
          <a:p>
            <a:r>
              <a:rPr lang="en-US" dirty="0" smtClean="0"/>
              <a:t>Do agreements apply to </a:t>
            </a:r>
            <a:r>
              <a:rPr lang="en-US" dirty="0" err="1" smtClean="0"/>
              <a:t>eMTC</a:t>
            </a:r>
            <a:r>
              <a:rPr lang="en-US" dirty="0" smtClean="0"/>
              <a:t> and/or LTE UE </a:t>
            </a:r>
          </a:p>
        </p:txBody>
      </p:sp>
    </p:spTree>
    <p:extLst>
      <p:ext uri="{BB962C8B-B14F-4D97-AF65-F5344CB8AC3E}">
        <p14:creationId xmlns:p14="http://schemas.microsoft.com/office/powerpoint/2010/main" val="4130474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Attach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GB" dirty="0" smtClean="0"/>
              <a:t>Option 1: Attach without DRB but with IP address allocation for </a:t>
            </a:r>
            <a:r>
              <a:rPr lang="en-GB" dirty="0"/>
              <a:t>IP data - HW (4076), QC (3987</a:t>
            </a:r>
            <a:r>
              <a:rPr lang="en-GB" dirty="0" smtClean="0"/>
              <a:t>)</a:t>
            </a:r>
          </a:p>
          <a:p>
            <a:pPr marL="228600" lvl="1">
              <a:spcBef>
                <a:spcPts val="1000"/>
              </a:spcBef>
            </a:pPr>
            <a:r>
              <a:rPr lang="en-GB" dirty="0" smtClean="0"/>
              <a:t>Option 2: MM only attach (without DRB, without any IP address allocation) - </a:t>
            </a:r>
            <a:r>
              <a:rPr lang="en-GB" dirty="0"/>
              <a:t>VF (4111</a:t>
            </a:r>
            <a:r>
              <a:rPr lang="en-GB" dirty="0" smtClean="0"/>
              <a:t>)</a:t>
            </a:r>
          </a:p>
          <a:p>
            <a:pPr marL="228600" lvl="1">
              <a:spcBef>
                <a:spcPts val="1000"/>
              </a:spcBef>
            </a:pPr>
            <a:r>
              <a:rPr lang="en-GB" dirty="0" smtClean="0"/>
              <a:t>Option 3: At attach UE provides </a:t>
            </a:r>
            <a:r>
              <a:rPr lang="en-GB" dirty="0"/>
              <a:t>indication - Ericsson (3869), ALU (4060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“No PDN connection” then attach w/o EPS bearer context (</a:t>
            </a:r>
            <a:r>
              <a:rPr lang="en-GB" dirty="0" err="1" smtClean="0"/>
              <a:t>inc</a:t>
            </a:r>
            <a:r>
              <a:rPr lang="en-GB" dirty="0" smtClean="0"/>
              <a:t> </a:t>
            </a:r>
            <a:r>
              <a:rPr lang="en-GB" dirty="0"/>
              <a:t>no DRBs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“CP optimization” then attach without DRB</a:t>
            </a:r>
          </a:p>
          <a:p>
            <a:pPr lvl="1"/>
            <a:r>
              <a:rPr lang="en-GB" dirty="0" smtClean="0"/>
              <a:t>“UP optimization” then attach with DRB</a:t>
            </a:r>
          </a:p>
        </p:txBody>
      </p:sp>
    </p:spTree>
    <p:extLst>
      <p:ext uri="{BB962C8B-B14F-4D97-AF65-F5344CB8AC3E}">
        <p14:creationId xmlns:p14="http://schemas.microsoft.com/office/powerpoint/2010/main" val="8635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Way forward on Attach Procedure for NB-</a:t>
            </a:r>
            <a:r>
              <a:rPr lang="en-GB" dirty="0" err="1" smtClean="0">
                <a:solidFill>
                  <a:srgbClr val="FF0000"/>
                </a:solidFill>
              </a:rPr>
              <a:t>IoT</a:t>
            </a:r>
            <a:r>
              <a:rPr lang="en-GB" dirty="0" smtClean="0">
                <a:solidFill>
                  <a:srgbClr val="FF0000"/>
                </a:solidFill>
              </a:rPr>
              <a:t> UE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652963"/>
          </a:xfrm>
        </p:spPr>
        <p:txBody>
          <a:bodyPr>
            <a:normAutofit fontScale="77500" lnSpcReduction="20000"/>
          </a:bodyPr>
          <a:lstStyle/>
          <a:p>
            <a:pPr marL="228600" lvl="1">
              <a:spcBef>
                <a:spcPts val="1000"/>
              </a:spcBef>
            </a:pPr>
            <a:r>
              <a:rPr lang="en-GB" dirty="0" smtClean="0"/>
              <a:t>UE and MME exchange capabilities and </a:t>
            </a:r>
            <a:r>
              <a:rPr lang="en-GB" dirty="0"/>
              <a:t>their preferences (e.g. CP/UP optimization preference</a:t>
            </a:r>
            <a:r>
              <a:rPr lang="en-GB" dirty="0" smtClean="0"/>
              <a:t>), Data Type (IP or non-IP data). </a:t>
            </a:r>
          </a:p>
          <a:p>
            <a:pPr marL="228600" lvl="1">
              <a:spcBef>
                <a:spcPts val="1000"/>
              </a:spcBef>
            </a:pPr>
            <a:r>
              <a:rPr lang="en-GB" dirty="0" smtClean="0"/>
              <a:t>UE Indication in attach </a:t>
            </a:r>
          </a:p>
          <a:p>
            <a:pPr marL="685800" lvl="2">
              <a:spcBef>
                <a:spcPts val="1000"/>
              </a:spcBef>
            </a:pPr>
            <a:r>
              <a:rPr lang="en-GB" dirty="0" smtClean="0"/>
              <a:t>UE Capability (support for UP optimization)</a:t>
            </a:r>
          </a:p>
          <a:p>
            <a:pPr marL="685800" lvl="2">
              <a:spcBef>
                <a:spcPts val="1000"/>
              </a:spcBef>
            </a:pPr>
            <a:r>
              <a:rPr lang="en-GB" dirty="0" smtClean="0"/>
              <a:t>Preference (CP optimization, UP optimization)</a:t>
            </a:r>
          </a:p>
          <a:p>
            <a:pPr marL="685800" lvl="2">
              <a:spcBef>
                <a:spcPts val="1000"/>
              </a:spcBef>
            </a:pPr>
            <a:r>
              <a:rPr lang="en-GB" dirty="0" smtClean="0"/>
              <a:t>Optional SM container (e.g. PDN </a:t>
            </a:r>
            <a:r>
              <a:rPr lang="en-GB" dirty="0"/>
              <a:t>connectivity </a:t>
            </a:r>
            <a:r>
              <a:rPr lang="en-GB" dirty="0" smtClean="0"/>
              <a:t>request) with PDN Type (IP version/unstructured data).</a:t>
            </a:r>
          </a:p>
          <a:p>
            <a:pPr marL="1143000" lvl="3">
              <a:spcBef>
                <a:spcPts val="1000"/>
              </a:spcBef>
            </a:pPr>
            <a:r>
              <a:rPr lang="en-GB" dirty="0" smtClean="0"/>
              <a:t>For unstructured data (e.g. Non-IP data) MME/C-SGN decide to use </a:t>
            </a:r>
            <a:r>
              <a:rPr lang="en-GB" dirty="0" err="1" smtClean="0"/>
              <a:t>SGi</a:t>
            </a:r>
            <a:r>
              <a:rPr lang="en-GB" dirty="0" smtClean="0"/>
              <a:t> or T6a path based on operator configuration/SLA agreement.</a:t>
            </a:r>
          </a:p>
          <a:p>
            <a:pPr marL="685800" lvl="2">
              <a:spcBef>
                <a:spcPts val="1000"/>
              </a:spcBef>
            </a:pPr>
            <a:r>
              <a:rPr lang="en-GB" dirty="0"/>
              <a:t>If serving MME cannot decode </a:t>
            </a:r>
            <a:r>
              <a:rPr lang="en-GB" dirty="0" smtClean="0"/>
              <a:t>any UE indication </a:t>
            </a:r>
            <a:r>
              <a:rPr lang="en-GB" dirty="0"/>
              <a:t>then attach shall be rejected.</a:t>
            </a:r>
          </a:p>
          <a:p>
            <a:pPr marL="228600" lvl="1">
              <a:spcBef>
                <a:spcPts val="1000"/>
              </a:spcBef>
            </a:pPr>
            <a:r>
              <a:rPr lang="en-GB" dirty="0" smtClean="0"/>
              <a:t>Based on UE capabilities and possibly subscription information, MME will decide how to complete the attach based on indication from UE</a:t>
            </a:r>
          </a:p>
          <a:p>
            <a:pPr lvl="1"/>
            <a:r>
              <a:rPr lang="en-GB" dirty="0"/>
              <a:t>“No PDN connection” then attach </a:t>
            </a:r>
            <a:r>
              <a:rPr lang="en-GB" dirty="0" smtClean="0"/>
              <a:t>without PDN connection establishment (</a:t>
            </a:r>
            <a:r>
              <a:rPr lang="en-GB" dirty="0" err="1" smtClean="0"/>
              <a:t>inc</a:t>
            </a:r>
            <a:r>
              <a:rPr lang="en-GB" dirty="0" smtClean="0"/>
              <a:t> </a:t>
            </a:r>
            <a:r>
              <a:rPr lang="en-GB" dirty="0"/>
              <a:t>no DRBs</a:t>
            </a:r>
            <a:r>
              <a:rPr lang="en-GB" dirty="0" smtClean="0"/>
              <a:t>)</a:t>
            </a:r>
          </a:p>
          <a:p>
            <a:pPr lvl="2"/>
            <a:r>
              <a:rPr lang="en-GB" dirty="0" smtClean="0"/>
              <a:t>PDN connection can be established later  based on UE preferences (e.g. CP/UP optimization preference)  already exchanged as part of attach. </a:t>
            </a:r>
            <a:endParaRPr lang="en-GB" dirty="0"/>
          </a:p>
          <a:p>
            <a:pPr lvl="1"/>
            <a:r>
              <a:rPr lang="en-GB" dirty="0"/>
              <a:t>“CP optimization” then attach without </a:t>
            </a:r>
            <a:r>
              <a:rPr lang="en-GB" dirty="0" smtClean="0"/>
              <a:t>DRB but with PDN connection </a:t>
            </a:r>
            <a:endParaRPr lang="en-GB" dirty="0"/>
          </a:p>
          <a:p>
            <a:pPr lvl="1"/>
            <a:r>
              <a:rPr lang="en-GB" dirty="0"/>
              <a:t>“UP optimization” then attach with </a:t>
            </a:r>
            <a:r>
              <a:rPr lang="en-GB" dirty="0" smtClean="0"/>
              <a:t>DRB and PDN connection</a:t>
            </a:r>
          </a:p>
          <a:p>
            <a:pPr marL="228600" lvl="1">
              <a:spcBef>
                <a:spcPts val="1000"/>
              </a:spcBef>
            </a:pPr>
            <a:r>
              <a:rPr lang="en-GB" sz="2500" dirty="0"/>
              <a:t>For NB-</a:t>
            </a:r>
            <a:r>
              <a:rPr lang="en-GB" sz="2500" dirty="0" err="1"/>
              <a:t>IoT</a:t>
            </a:r>
            <a:r>
              <a:rPr lang="en-GB" sz="2500" dirty="0"/>
              <a:t> only UE, stored information on SIM </a:t>
            </a:r>
            <a:r>
              <a:rPr lang="en-GB" sz="2500" dirty="0" smtClean="0"/>
              <a:t>(e.g. GUTI mapping rules) need </a:t>
            </a:r>
            <a:r>
              <a:rPr lang="en-GB" sz="2500" dirty="0"/>
              <a:t>not be used. </a:t>
            </a:r>
          </a:p>
          <a:p>
            <a:pPr lvl="1"/>
            <a:endParaRPr lang="en-GB" dirty="0"/>
          </a:p>
          <a:p>
            <a:pPr marL="228600" lvl="1">
              <a:spcBef>
                <a:spcPts val="1000"/>
              </a:spcBef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8064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Way </a:t>
            </a:r>
            <a:r>
              <a:rPr lang="en-GB" dirty="0">
                <a:solidFill>
                  <a:srgbClr val="FF0000"/>
                </a:solidFill>
              </a:rPr>
              <a:t>f</a:t>
            </a:r>
            <a:r>
              <a:rPr lang="en-GB" dirty="0" smtClean="0">
                <a:solidFill>
                  <a:srgbClr val="FF0000"/>
                </a:solidFill>
              </a:rPr>
              <a:t>orward on Documentation Approach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need for new TS</a:t>
            </a:r>
          </a:p>
          <a:p>
            <a:r>
              <a:rPr lang="en-US" dirty="0" smtClean="0"/>
              <a:t>Whether to use Separate clause </a:t>
            </a:r>
            <a:r>
              <a:rPr lang="en-US" dirty="0"/>
              <a:t>in TS 23.401 </a:t>
            </a:r>
            <a:r>
              <a:rPr lang="en-US" dirty="0" smtClean="0"/>
              <a:t>for CIoT will be assessed on case by case basis. </a:t>
            </a:r>
          </a:p>
          <a:p>
            <a:r>
              <a:rPr lang="en-US" dirty="0" smtClean="0"/>
              <a:t>Standalone CN implementation optimized for CIoT should be documented in separate clause/Annex. </a:t>
            </a:r>
          </a:p>
          <a:p>
            <a:r>
              <a:rPr lang="en-US" dirty="0" smtClean="0"/>
              <a:t>For this meeting we can agree on the content (e.g. technically endorse the CRs) and leave room for structuring for the next meeting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0718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</a:t>
            </a:r>
            <a:r>
              <a:rPr lang="en-US" dirty="0" smtClean="0"/>
              <a:t>of solutions to </a:t>
            </a:r>
            <a:r>
              <a:rPr lang="en-US" dirty="0" err="1" smtClean="0"/>
              <a:t>eMTC</a:t>
            </a:r>
            <a:r>
              <a:rPr lang="en-US" dirty="0" smtClean="0"/>
              <a:t> </a:t>
            </a:r>
            <a:r>
              <a:rPr lang="en-US" dirty="0"/>
              <a:t>and/or LTE 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Solution 2 is mandatory, Solution 18 is optional for NB-</a:t>
            </a:r>
            <a:r>
              <a:rPr lang="en-GB" dirty="0" err="1" smtClean="0"/>
              <a:t>IoT</a:t>
            </a:r>
            <a:r>
              <a:rPr lang="en-GB" dirty="0" smtClean="0"/>
              <a:t>. Probably same may not be true for other UEs. </a:t>
            </a:r>
          </a:p>
          <a:p>
            <a:r>
              <a:rPr lang="en-GB" dirty="0" smtClean="0"/>
              <a:t>Proposal</a:t>
            </a:r>
          </a:p>
          <a:p>
            <a:pPr lvl="1"/>
            <a:r>
              <a:rPr lang="en-GB" dirty="0" smtClean="0"/>
              <a:t>Try to finalize the CRs for NB-</a:t>
            </a:r>
            <a:r>
              <a:rPr lang="en-GB" dirty="0" err="1" smtClean="0"/>
              <a:t>IoT</a:t>
            </a:r>
            <a:endParaRPr lang="en-GB" dirty="0" smtClean="0"/>
          </a:p>
          <a:p>
            <a:pPr lvl="1"/>
            <a:r>
              <a:rPr lang="en-GB" dirty="0" smtClean="0"/>
              <a:t>Revisit this aspects at Jan meeting</a:t>
            </a:r>
          </a:p>
        </p:txBody>
      </p:sp>
    </p:spTree>
    <p:extLst>
      <p:ext uri="{BB962C8B-B14F-4D97-AF65-F5344CB8AC3E}">
        <p14:creationId xmlns:p14="http://schemas.microsoft.com/office/powerpoint/2010/main" val="421687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between CP and UP </a:t>
            </a:r>
            <a:r>
              <a:rPr lang="en-US" dirty="0" smtClean="0"/>
              <a:t>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LG (3925), Orange (3792)</a:t>
            </a:r>
          </a:p>
          <a:p>
            <a:r>
              <a:rPr lang="en-US" b="1" dirty="0" smtClean="0"/>
              <a:t>Agreement</a:t>
            </a:r>
            <a:r>
              <a:rPr lang="en-US" dirty="0" smtClean="0"/>
              <a:t>: NB-</a:t>
            </a:r>
            <a:r>
              <a:rPr lang="en-US" dirty="0" err="1" smtClean="0"/>
              <a:t>IoT</a:t>
            </a:r>
            <a:r>
              <a:rPr lang="en-US" dirty="0" smtClean="0"/>
              <a:t> during the attach procedure the UE and MME exchange their capability and their preference to use UP mode and optimized UP mode. </a:t>
            </a:r>
          </a:p>
          <a:p>
            <a:r>
              <a:rPr lang="en-US" dirty="0" smtClean="0"/>
              <a:t>For switching between CP and UP mode can we further agree that its based on operator’s configuration </a:t>
            </a:r>
            <a:r>
              <a:rPr lang="en-US" dirty="0"/>
              <a:t>a</a:t>
            </a:r>
            <a:r>
              <a:rPr lang="en-US" dirty="0" smtClean="0"/>
              <a:t>t MME (e.g. depending on data volume/frequency). </a:t>
            </a:r>
          </a:p>
        </p:txBody>
      </p:sp>
    </p:spTree>
    <p:extLst>
      <p:ext uri="{BB962C8B-B14F-4D97-AF65-F5344CB8AC3E}">
        <p14:creationId xmlns:p14="http://schemas.microsoft.com/office/powerpoint/2010/main" val="3409829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519</Words>
  <Application>Microsoft Office PowerPoint</Application>
  <PresentationFormat>Widescreen</PresentationFormat>
  <Paragraphs>45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CIOT Drafting</vt:lpstr>
      <vt:lpstr>CIoT Open Issues</vt:lpstr>
      <vt:lpstr>Attach</vt:lpstr>
      <vt:lpstr>Way forward on Attach Procedure for NB-IoT UE</vt:lpstr>
      <vt:lpstr>Way forward on Documentation Approach</vt:lpstr>
      <vt:lpstr>Applicability of solutions to eMTC and/or LTE UE</vt:lpstr>
      <vt:lpstr>Switch between CP and UP mode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CIOT options</dc:title>
  <dc:creator>Qualcomm user-r2</dc:creator>
  <cp:lastModifiedBy>Puneet Jain</cp:lastModifiedBy>
  <cp:revision>59</cp:revision>
  <dcterms:created xsi:type="dcterms:W3CDTF">2015-11-13T00:28:46Z</dcterms:created>
  <dcterms:modified xsi:type="dcterms:W3CDTF">2015-11-17T17:50:03Z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-621499474</vt:i4>
  </property>
  <property fmtid="{D5CDD505-2E9C-101B-9397-08002B2CF9AE}" pid="3" name="_NewReviewCycle">
    <vt:lpwstr/>
  </property>
  <property fmtid="{D5CDD505-2E9C-101B-9397-08002B2CF9AE}" pid="4" name="_EmailSubject">
    <vt:lpwstr>Possible compromise for CIOT procedures</vt:lpwstr>
  </property>
  <property fmtid="{D5CDD505-2E9C-101B-9397-08002B2CF9AE}" pid="5" name="_AuthorEmail">
    <vt:lpwstr>harisz@qti.qualcomm.com</vt:lpwstr>
  </property>
  <property fmtid="{D5CDD505-2E9C-101B-9397-08002B2CF9AE}" pid="6" name="_AuthorEmailDisplayName">
    <vt:lpwstr>Zisimopoulos, Haris</vt:lpwstr>
  </property>
</Properties>
</file>